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4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C3DFF-2BB2-4053-A526-2490B792D5B3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64B00-7718-497F-B6D6-488DEA9AF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17C99-9DA4-2190-F281-D7424031A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923A0B-8E8B-5218-37E7-6B2AB2D06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A9B06-C4A0-A9D0-C982-B31552037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E9825-C160-347B-8C93-84E97A71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06EAC-4EC0-F750-6BC1-42D10434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7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AAF06-04D3-D321-5354-7DE99779A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A5001-C7E2-591B-FA88-E7352AD9C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949CD-D8A7-CCDB-B00A-D018145DF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A90EB-80FC-12DB-5D9D-79FEE4DC3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EAAAF-CDD6-A3AF-94C2-05464EA2C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1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4861DA-534B-C3BB-478B-4DEFE7AB0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51B8A6-A62A-D8CF-03F1-CAFF8B10D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D4714-3680-89BB-8585-2A6D7172F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B3F73-79D1-F9EE-F2BD-B0686E665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FCCC9-B4D3-012B-261B-902FCF24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6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18CC4-6400-853E-2712-BE131DECC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7947E-5317-4D15-62A2-FB8B6B827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7AF0C-166C-13D3-7A02-39766EF1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67959-CCB0-4417-1233-ABC7A4F30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3939D-CB65-9FC5-1D31-A5FFE197C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6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4624-0A9A-DE58-6679-0A550E6F1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F4258-D289-0FD6-64C4-6BAC2C461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9B524-8FD7-2BC9-160C-86877BDDB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1675C-93C7-5120-0824-03D2B709A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3B65A-760A-EB46-BA32-1FACD6D6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3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24CC3-F216-7508-54A3-C5ACCB51E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F8413-6872-FA40-04CC-DBC166964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DF574-1EE7-D06E-4F94-BCCBA3BA5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77B23-4394-84C7-741B-46723ADF1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3CECF-594F-E0FF-D3BA-2F6D44E08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1DCC2-952E-710E-83A3-120F83BF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6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5959A-1E60-88E3-12A6-E747F3AF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3AC01-9DCF-BBB3-B089-27EB03698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F32DD9-FC55-1A10-7C03-A0CDC6983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B6F509-3153-28CA-1082-A5D223CE5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3F6C0F-46FC-70E2-09B4-4153BE13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7C965E-096C-366A-466E-9F73248CE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7EE2D0-FBBA-AEA4-5EBF-DBEAFD92D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DB73D0-4AC2-7B5E-454E-2AA133760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3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A07EA-B6E2-A900-E569-F9AB7598B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1D3FB4-85A4-BC59-7B1C-1BF1B5372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1DB1A4-CA63-70FA-68F4-A93A1706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2765C1-4F23-3E24-4A17-F898E50C7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9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2DB13B-7688-9805-F507-16226BCBF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0AC75-7586-E065-B74E-23D8A9EFF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12A63-4BE8-39E3-4CD1-985DACD7F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5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9C4BE-8DDC-1275-15E8-53F6F649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6C3D3-2F3E-074C-B3FE-940E08A0C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CDC4C-9777-2EE7-FDAB-85AEEDD80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FE253-0208-0C22-0FEB-D8EB77ECA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4F0C5-3E8D-97F9-675A-1B0A95256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B8DDF-B563-10EF-26FF-6BE4A4AB9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2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94B5-74A6-AA70-5057-1B1D04E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1EB151-CBE9-67F0-6130-B13410F7BE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696A1-0A82-7521-2D2B-4984ADE50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35186-2F9E-078E-A122-BA42F044F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A6DD4-64A8-6261-D5E1-485F9CA2B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81408-CD0E-68ED-060A-5EFD9168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0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80195E-FB59-672E-5BAF-9A232FD51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7BBB7-754A-9617-4F0F-D13CE593E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B265C-1285-27D1-6301-57675008FF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1/7/2026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DA91B-C8F3-35E0-9C9F-67944859F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F70E4-1957-E67E-1A4E-05B0FD57E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4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oerry.org/norbert/MarineElectricalPowerSystems/index.ht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2C01C-FF08-0435-57C1-318B51A8A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452" y="2272275"/>
            <a:ext cx="9841230" cy="2387600"/>
          </a:xfrm>
        </p:spPr>
        <p:txBody>
          <a:bodyPr anchor="ctr">
            <a:no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Power Generation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Shipboard Power System Fundamentals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Revision of 7 January 2026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1640AB-A565-F727-2337-204016324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10886"/>
            <a:ext cx="8654716" cy="1655762"/>
          </a:xfrm>
        </p:spPr>
        <p:txBody>
          <a:bodyPr/>
          <a:lstStyle/>
          <a:p>
            <a:r>
              <a:rPr lang="en-US" dirty="0"/>
              <a:t>Dr. Norbert Doerry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345E6F-B6B9-9C80-7F87-1F2167CEDE5C}"/>
              </a:ext>
            </a:extLst>
          </p:cNvPr>
          <p:cNvSpPr txBox="1"/>
          <p:nvPr/>
        </p:nvSpPr>
        <p:spPr>
          <a:xfrm>
            <a:off x="2706189" y="5505142"/>
            <a:ext cx="90111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http://doerry.org/norbert/MarineElectricalPowerSystems/index.htm</a:t>
            </a:r>
            <a:endParaRPr lang="en-US" dirty="0"/>
          </a:p>
          <a:p>
            <a:r>
              <a:rPr lang="en-US" dirty="0"/>
              <a:t>© 2026 by Norbert Doerry</a:t>
            </a:r>
            <a:br>
              <a:rPr lang="en-US" dirty="0"/>
            </a:br>
            <a:r>
              <a:rPr lang="en-US" dirty="0"/>
              <a:t>This work is licensed via: CC BY 4.0   (https://creativecommons.org/)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913044E-C0F4-BA34-07EE-457D30058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37359" y="5589416"/>
            <a:ext cx="766933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4A2807-77D8-8DCF-8A1B-1B05995E5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43" y="5589416"/>
            <a:ext cx="766933" cy="7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97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1A42E-BBC1-B2AA-BBD7-F208A34B5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Photovoltaic System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67DBF-E630-BC5F-8E10-F194551B4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1467853"/>
            <a:ext cx="5205255" cy="502502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Solar Panels</a:t>
            </a:r>
          </a:p>
          <a:p>
            <a:pPr lvl="1"/>
            <a:r>
              <a:rPr lang="en-US" dirty="0"/>
              <a:t>Typically contains a series and parallel network of solar cells.</a:t>
            </a:r>
          </a:p>
          <a:p>
            <a:pPr lvl="1"/>
            <a:r>
              <a:rPr lang="en-US" dirty="0"/>
              <a:t>Power production depends on:</a:t>
            </a:r>
          </a:p>
          <a:p>
            <a:pPr lvl="2"/>
            <a:r>
              <a:rPr lang="en-US" dirty="0"/>
              <a:t>Cleanliness of panels.</a:t>
            </a:r>
          </a:p>
          <a:p>
            <a:pPr lvl="2"/>
            <a:r>
              <a:rPr lang="en-US" dirty="0"/>
              <a:t>Intensity of light.</a:t>
            </a:r>
          </a:p>
          <a:p>
            <a:pPr lvl="2"/>
            <a:r>
              <a:rPr lang="en-US" dirty="0"/>
              <a:t>Angle between the normal angle of the panel with respect to the sun.</a:t>
            </a:r>
          </a:p>
          <a:p>
            <a:r>
              <a:rPr lang="en-US" dirty="0"/>
              <a:t>Maximum Power Point Tracker Converter</a:t>
            </a:r>
          </a:p>
          <a:p>
            <a:pPr lvl="1"/>
            <a:r>
              <a:rPr lang="en-US" dirty="0"/>
              <a:t>Imposes a voltage on the solar panels to maximize the power produced.</a:t>
            </a:r>
          </a:p>
          <a:p>
            <a:r>
              <a:rPr lang="en-US" dirty="0"/>
              <a:t>Power System Interface Converter</a:t>
            </a:r>
          </a:p>
          <a:p>
            <a:pPr lvl="1"/>
            <a:r>
              <a:rPr lang="en-US" dirty="0"/>
              <a:t>Converts power from the maximum power point tracker converter to the type of power needed by the power system.</a:t>
            </a:r>
          </a:p>
          <a:p>
            <a:pPr lvl="1"/>
            <a:r>
              <a:rPr lang="en-US" dirty="0"/>
              <a:t>May not be needed if the power from the maximum power point tracker converter meets the applicable interface requirements.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8441D-9636-7101-462A-A6C9537C0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7989-6A72-BF93-05A2-F157BCCCF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548D6-FC07-7B9E-77C0-D168F0D4F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C4C63E-19F3-19F0-3381-3F7753757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357" y="1553932"/>
            <a:ext cx="3748813" cy="42452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64F9CA-40C0-7FEE-AC8A-92B75DD69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867" y="2774246"/>
            <a:ext cx="1969552" cy="194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85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A59B8-D929-EDCA-A85A-8FE230AC4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22F31-49EF-3699-B5C7-5B93CD802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Heavy Fuel Oil (HFO)</a:t>
            </a:r>
          </a:p>
          <a:p>
            <a:pPr lvl="1"/>
            <a:r>
              <a:rPr lang="en-US" dirty="0"/>
              <a:t>Remains after crude oil refined has removed lighter components</a:t>
            </a:r>
          </a:p>
          <a:p>
            <a:pPr lvl="1"/>
            <a:r>
              <a:rPr lang="en-US" dirty="0"/>
              <a:t>High viscosity – must be preheated</a:t>
            </a:r>
          </a:p>
          <a:p>
            <a:pPr lvl="1"/>
            <a:r>
              <a:rPr lang="en-US" dirty="0"/>
              <a:t>Inexpensive</a:t>
            </a:r>
          </a:p>
          <a:p>
            <a:pPr lvl="1"/>
            <a:r>
              <a:rPr lang="en-US" dirty="0"/>
              <a:t>May require special scrubbing systems to meet environmental laws</a:t>
            </a:r>
          </a:p>
          <a:p>
            <a:r>
              <a:rPr lang="en-US" dirty="0"/>
              <a:t>Distillate Fuels (MGO and F76)</a:t>
            </a:r>
          </a:p>
          <a:p>
            <a:pPr lvl="1"/>
            <a:r>
              <a:rPr lang="en-US" dirty="0"/>
              <a:t>Lower viscosity than HFO</a:t>
            </a:r>
          </a:p>
          <a:p>
            <a:pPr lvl="1"/>
            <a:r>
              <a:rPr lang="en-US" dirty="0"/>
              <a:t>More expensive</a:t>
            </a:r>
          </a:p>
          <a:p>
            <a:pPr lvl="1"/>
            <a:r>
              <a:rPr lang="en-US" dirty="0"/>
              <a:t>Easier to meet environmental laws</a:t>
            </a:r>
          </a:p>
          <a:p>
            <a:pPr lvl="1"/>
            <a:r>
              <a:rPr lang="en-US" dirty="0"/>
              <a:t>F76 (and JP5) standard fuel for U.S. Navy</a:t>
            </a:r>
          </a:p>
          <a:p>
            <a:r>
              <a:rPr lang="en-US" dirty="0"/>
              <a:t>Blended Fuels (mix HFO and MGO)</a:t>
            </a:r>
          </a:p>
          <a:p>
            <a:pPr lvl="1"/>
            <a:r>
              <a:rPr lang="en-US" dirty="0"/>
              <a:t>Viscosity lower than HFO – eliminates need for preheating</a:t>
            </a:r>
          </a:p>
          <a:p>
            <a:r>
              <a:rPr lang="en-US" dirty="0"/>
              <a:t>Biofuels</a:t>
            </a:r>
          </a:p>
          <a:p>
            <a:pPr lvl="1"/>
            <a:r>
              <a:rPr lang="en-US" dirty="0"/>
              <a:t>Reduces emissions of SO</a:t>
            </a:r>
            <a:r>
              <a:rPr lang="en-US" baseline="-25000" dirty="0"/>
              <a:t>X</a:t>
            </a:r>
            <a:r>
              <a:rPr lang="en-US" dirty="0"/>
              <a:t> and CO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Limited shelf live (typically 1 year)</a:t>
            </a:r>
          </a:p>
          <a:p>
            <a:pPr lvl="1"/>
            <a:r>
              <a:rPr lang="en-US" dirty="0"/>
              <a:t>May require engine modifications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D9407-5005-DE56-205B-104456A1D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2020D-E468-5732-1BF7-989C2E7A6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48D8D-AC31-EB3E-F447-2C8AE455F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92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2832F-EB2A-8229-E98D-7B8CDC7FD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7516D-5C98-13C3-EF31-53D1EFF15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03044-D7C8-487D-A199-D88E22892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Liquid Natural Gas (LNG)</a:t>
            </a:r>
          </a:p>
          <a:p>
            <a:pPr lvl="1"/>
            <a:r>
              <a:rPr lang="en-US" dirty="0"/>
              <a:t>Reduces emission of SO</a:t>
            </a:r>
            <a:r>
              <a:rPr lang="en-US" baseline="-25000" dirty="0"/>
              <a:t>X</a:t>
            </a:r>
            <a:r>
              <a:rPr lang="en-US" dirty="0"/>
              <a:t> and CO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Requires engines designed to run on LNG</a:t>
            </a:r>
          </a:p>
          <a:p>
            <a:pPr lvl="1"/>
            <a:r>
              <a:rPr lang="en-US" dirty="0"/>
              <a:t>Requires special storage tanks</a:t>
            </a:r>
          </a:p>
          <a:p>
            <a:r>
              <a:rPr lang="en-US" dirty="0"/>
              <a:t>Methanol (CH</a:t>
            </a:r>
            <a:r>
              <a:rPr lang="en-US" baseline="-25000" dirty="0"/>
              <a:t>3</a:t>
            </a:r>
            <a:r>
              <a:rPr lang="en-US" dirty="0"/>
              <a:t>OH)</a:t>
            </a:r>
          </a:p>
          <a:p>
            <a:pPr lvl="1"/>
            <a:r>
              <a:rPr lang="en-US" dirty="0"/>
              <a:t>Reduces emission of SO</a:t>
            </a:r>
            <a:r>
              <a:rPr lang="en-US" baseline="-25000" dirty="0"/>
              <a:t>X</a:t>
            </a:r>
            <a:r>
              <a:rPr lang="en-US" dirty="0"/>
              <a:t> and CO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Less impact to ship than LNG</a:t>
            </a:r>
          </a:p>
          <a:p>
            <a:pPr lvl="1"/>
            <a:r>
              <a:rPr lang="en-US" dirty="0"/>
              <a:t>Requires engines designed to run on methanol</a:t>
            </a:r>
          </a:p>
          <a:p>
            <a:pPr lvl="1"/>
            <a:r>
              <a:rPr lang="en-US" dirty="0"/>
              <a:t>Must address high toxicity and high flammability</a:t>
            </a:r>
          </a:p>
          <a:p>
            <a:r>
              <a:rPr lang="en-US" dirty="0"/>
              <a:t>Ammonia (NH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Eliminates emission of SO</a:t>
            </a:r>
            <a:r>
              <a:rPr lang="en-US" baseline="-25000" dirty="0"/>
              <a:t>X</a:t>
            </a:r>
            <a:r>
              <a:rPr lang="en-US" dirty="0"/>
              <a:t> and CO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Requires engines designed to run on ammonia</a:t>
            </a:r>
          </a:p>
          <a:p>
            <a:pPr lvl="1"/>
            <a:r>
              <a:rPr lang="en-US" dirty="0"/>
              <a:t>Must address high toxicity and high corrosiveness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F08AA-9C1F-45F2-3AB1-DF672F8D5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5BC43-B844-F263-90AA-FB2B7348F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4D5B8-088F-0397-2A20-5E83B1E59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23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4585F-8224-C9FF-E947-C64899BB8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Fuel Consumption (SFC) vs Fuel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B1CD8-19A7-E695-FF89-9B0551D13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Specific Fuel Consumption</a:t>
            </a:r>
          </a:p>
          <a:p>
            <a:pPr lvl="1"/>
            <a:r>
              <a:rPr lang="en-US" dirty="0"/>
              <a:t>Fuel Rate (kg/</a:t>
            </a:r>
            <a:r>
              <a:rPr lang="en-US" dirty="0" err="1"/>
              <a:t>hr</a:t>
            </a:r>
            <a:r>
              <a:rPr lang="en-US" dirty="0"/>
              <a:t>) divided by power delivered (kW)</a:t>
            </a:r>
          </a:p>
          <a:p>
            <a:pPr lvl="1"/>
            <a:r>
              <a:rPr lang="en-US" dirty="0"/>
              <a:t>Units kg/kW-hr (or </a:t>
            </a:r>
            <a:r>
              <a:rPr lang="en-US" dirty="0" err="1"/>
              <a:t>lbs</a:t>
            </a:r>
            <a:r>
              <a:rPr lang="en-US" dirty="0"/>
              <a:t>/HP-</a:t>
            </a:r>
            <a:r>
              <a:rPr lang="en-US" dirty="0" err="1"/>
              <a:t>hr</a:t>
            </a:r>
            <a:r>
              <a:rPr lang="en-US" dirty="0"/>
              <a:t> , g/kW-s, etc.)</a:t>
            </a:r>
          </a:p>
          <a:p>
            <a:pPr lvl="1"/>
            <a:r>
              <a:rPr lang="en-US" dirty="0"/>
              <a:t>Depends on fuel used and the operating point of the engine (power and shaft speed)</a:t>
            </a:r>
          </a:p>
          <a:p>
            <a:pPr lvl="1"/>
            <a:r>
              <a:rPr lang="en-US" dirty="0"/>
              <a:t>Inversely proportional to the prime mover efficiency</a:t>
            </a:r>
          </a:p>
          <a:p>
            <a:pPr lvl="1"/>
            <a:r>
              <a:rPr lang="en-US" dirty="0"/>
              <a:t>Relatively constant above about 50% Power</a:t>
            </a:r>
          </a:p>
          <a:p>
            <a:pPr lvl="1"/>
            <a:r>
              <a:rPr lang="en-US" dirty="0"/>
              <a:t>SFC often provided for engines at a few data points</a:t>
            </a:r>
          </a:p>
          <a:p>
            <a:pPr lvl="1"/>
            <a:r>
              <a:rPr lang="en-US" dirty="0"/>
              <a:t>Tends to infinity as one approaches  idle power</a:t>
            </a:r>
          </a:p>
          <a:p>
            <a:pPr lvl="2"/>
            <a:r>
              <a:rPr lang="en-US" dirty="0"/>
              <a:t>Idle fuel rate divided by 0 output power.</a:t>
            </a:r>
          </a:p>
          <a:p>
            <a:pPr lvl="2"/>
            <a:r>
              <a:rPr lang="en-US" dirty="0"/>
              <a:t>SFC generally not good for directly modeling fuel rates at low power levels.</a:t>
            </a:r>
          </a:p>
          <a:p>
            <a:r>
              <a:rPr lang="en-US" dirty="0"/>
              <a:t>Fuel Rates</a:t>
            </a:r>
          </a:p>
          <a:p>
            <a:pPr lvl="1"/>
            <a:r>
              <a:rPr lang="en-US" dirty="0"/>
              <a:t>For many engines, the fuel rate as a function of power delivered is nearly linear (with a y-intercept equal to the idle fuel rate)</a:t>
            </a:r>
          </a:p>
          <a:p>
            <a:pPr lvl="1"/>
            <a:r>
              <a:rPr lang="en-US" dirty="0"/>
              <a:t>For given data points, better to interpolate based on fuel rate rather than SFC</a:t>
            </a:r>
          </a:p>
          <a:p>
            <a:pPr lvl="2"/>
            <a:r>
              <a:rPr lang="en-US" dirty="0"/>
              <a:t>Usually have to convert SFC to a Fuel Rate, then perform linear interpolation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1CFFC-EE71-A790-8820-102788503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6CC51-261B-3D02-D6EA-AE8DF670B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6DAC6-8804-7C8D-0A38-E25EC9E1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0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C85CE-D676-9F79-F53D-ECBCDF579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430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Gas turbine engine map - </a:t>
            </a:r>
            <a:r>
              <a:rPr lang="en-US" sz="4000" dirty="0" err="1"/>
              <a:t>sfc</a:t>
            </a:r>
            <a:r>
              <a:rPr lang="en-US" sz="4000" dirty="0"/>
              <a:t> curve – fuel rate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05E1C-09AD-5F46-F46A-A370C6EE8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421506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an engine map is available, plot the load line (shaft power vs shaft speed) on the engine map and interpolate </a:t>
            </a:r>
            <a:r>
              <a:rPr lang="en-US" dirty="0" err="1"/>
              <a:t>sfc</a:t>
            </a:r>
            <a:r>
              <a:rPr lang="en-US" dirty="0"/>
              <a:t> from iso-</a:t>
            </a:r>
            <a:r>
              <a:rPr lang="en-US" dirty="0" err="1"/>
              <a:t>sfc</a:t>
            </a:r>
            <a:r>
              <a:rPr lang="en-US" dirty="0"/>
              <a:t> line to produce </a:t>
            </a:r>
            <a:r>
              <a:rPr lang="en-US" dirty="0" err="1"/>
              <a:t>sfc</a:t>
            </a:r>
            <a:r>
              <a:rPr lang="en-US" dirty="0"/>
              <a:t> vs power curve.</a:t>
            </a:r>
          </a:p>
          <a:p>
            <a:r>
              <a:rPr lang="en-US" dirty="0"/>
              <a:t>Convert the </a:t>
            </a:r>
            <a:r>
              <a:rPr lang="en-US" dirty="0" err="1"/>
              <a:t>sfc</a:t>
            </a:r>
            <a:r>
              <a:rPr lang="en-US" dirty="0"/>
              <a:t> vs power curve to a fuel rate vs power curve.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684E5-F736-4EBC-5E6D-2B4AF2A62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4CDCE-1987-1559-56B4-ADEDD6BC3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31262-E6F6-30C5-8E60-73C0D4C95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14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6C7E0C-4F58-BD74-F93B-457C9844A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32" y="2202574"/>
            <a:ext cx="3145429" cy="36418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A9BCDE-C437-396B-B612-F618A0198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751" y="1370557"/>
            <a:ext cx="3630211" cy="21848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5FBCB9-B05D-44F4-C91A-4FD1A86F79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751" y="3869279"/>
            <a:ext cx="3630211" cy="232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09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4328E-5632-48C9-23E3-440BD62EC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Diesel engine map – </a:t>
            </a:r>
            <a:r>
              <a:rPr lang="en-US" dirty="0" err="1"/>
              <a:t>sfc</a:t>
            </a:r>
            <a:r>
              <a:rPr lang="en-US" dirty="0"/>
              <a:t> curve – fuel rate curve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7D0AA-133D-0EF4-87DA-EDBD1EC34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83472-166D-F3C4-9158-C9C8EF68E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EABE0-D12D-6A65-6082-965D404F4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02EF16-08F6-32BB-7B85-A44088A15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28" y="2106605"/>
            <a:ext cx="4013271" cy="38490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5B3E4-E434-4F11-7FAF-5B8B166B5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975" y="1593642"/>
            <a:ext cx="3590201" cy="21560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6265D1-AD68-BE5A-2186-369750BC6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975" y="3950034"/>
            <a:ext cx="3590201" cy="230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29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4E37A-1703-6FB9-2575-109AAB2D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9DB4A07-2102-4C2B-A526-8C77D69B25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755213"/>
              </p:ext>
            </p:extLst>
          </p:nvPr>
        </p:nvGraphicFramePr>
        <p:xfrm>
          <a:off x="878305" y="1690688"/>
          <a:ext cx="10475495" cy="1828800"/>
        </p:xfrm>
        <a:graphic>
          <a:graphicData uri="http://schemas.openxmlformats.org/drawingml/2006/table">
            <a:tbl>
              <a:tblPr/>
              <a:tblGrid>
                <a:gridCol w="7772400">
                  <a:extLst>
                    <a:ext uri="{9D8B030D-6E8A-4147-A177-3AD203B41FA5}">
                      <a16:colId xmlns:a16="http://schemas.microsoft.com/office/drawing/2014/main" val="136993684"/>
                    </a:ext>
                  </a:extLst>
                </a:gridCol>
                <a:gridCol w="2703095">
                  <a:extLst>
                    <a:ext uri="{9D8B030D-6E8A-4147-A177-3AD203B41FA5}">
                      <a16:colId xmlns:a16="http://schemas.microsoft.com/office/drawing/2014/main" val="35242959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prime movers are used onboard ship and why?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Understand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165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components comprise Power Generation?</a:t>
                      </a:r>
                      <a:endParaRPr 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Remember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766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fuels do the prime movers use and why?</a:t>
                      </a:r>
                      <a:endParaRPr 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/>
                        <a:t>Understand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778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How is the fuel rate calculated using an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sfc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curve?	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/>
                        <a:t>Apply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084245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015D9-38E8-E847-C008-DB1110973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1/7/2026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DD3884-9312-6666-2D66-9D808AD3D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EA09397-2C28-EC61-6B7C-562B7458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0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73EC9-ED34-0D80-5096-3AF684266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2B1BA-76AB-1178-AB8E-7DD8FC0B0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820"/>
            <a:ext cx="10515600" cy="490052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Power Generation</a:t>
            </a:r>
          </a:p>
          <a:p>
            <a:pPr lvl="1"/>
            <a:r>
              <a:rPr lang="en-US" dirty="0"/>
              <a:t>Converts energy (not of electrical origin) into electrical energy.</a:t>
            </a:r>
          </a:p>
          <a:p>
            <a:pPr lvl="1"/>
            <a:r>
              <a:rPr lang="en-US" dirty="0"/>
              <a:t>Source of energy is typically chemical in the form of  “fuel”</a:t>
            </a:r>
          </a:p>
          <a:p>
            <a:pPr lvl="1"/>
            <a:r>
              <a:rPr lang="en-US" dirty="0"/>
              <a:t>Other sources of energy</a:t>
            </a:r>
          </a:p>
          <a:p>
            <a:pPr lvl="2"/>
            <a:r>
              <a:rPr lang="en-US" dirty="0"/>
              <a:t>Steam (thermal)</a:t>
            </a:r>
          </a:p>
          <a:p>
            <a:pPr lvl="2"/>
            <a:r>
              <a:rPr lang="en-US" dirty="0"/>
              <a:t>Waste heat (thermal)</a:t>
            </a:r>
          </a:p>
          <a:p>
            <a:pPr lvl="2"/>
            <a:r>
              <a:rPr lang="en-US" dirty="0"/>
              <a:t>Solar (radiation)</a:t>
            </a:r>
          </a:p>
          <a:p>
            <a:pPr lvl="2"/>
            <a:r>
              <a:rPr lang="en-US" dirty="0"/>
              <a:t>Wind (kinetic energy)</a:t>
            </a:r>
          </a:p>
          <a:p>
            <a:r>
              <a:rPr lang="en-US" dirty="0"/>
              <a:t>Generator Set</a:t>
            </a:r>
          </a:p>
          <a:p>
            <a:pPr lvl="1"/>
            <a:r>
              <a:rPr lang="en-US" dirty="0"/>
              <a:t>Most common implementation of Power Generation</a:t>
            </a:r>
          </a:p>
          <a:p>
            <a:pPr lvl="1"/>
            <a:r>
              <a:rPr lang="en-US" dirty="0"/>
              <a:t>Prime mover (usually gas turbine or diesel engine)</a:t>
            </a:r>
          </a:p>
          <a:p>
            <a:pPr lvl="1"/>
            <a:r>
              <a:rPr lang="en-US" dirty="0"/>
              <a:t>Synchronous generator</a:t>
            </a:r>
          </a:p>
          <a:p>
            <a:pPr lvl="1"/>
            <a:r>
              <a:rPr lang="en-US" dirty="0"/>
              <a:t>Supporting auxiliaries and controls</a:t>
            </a:r>
          </a:p>
          <a:p>
            <a:r>
              <a:rPr lang="en-US" dirty="0"/>
              <a:t>Uncommon implementations of Power Generation</a:t>
            </a:r>
          </a:p>
          <a:p>
            <a:pPr lvl="1"/>
            <a:r>
              <a:rPr lang="en-US" dirty="0"/>
              <a:t>Fuel cells</a:t>
            </a:r>
          </a:p>
          <a:p>
            <a:pPr lvl="1"/>
            <a:r>
              <a:rPr lang="en-US" dirty="0"/>
              <a:t>Photovoltaic systems</a:t>
            </a:r>
          </a:p>
          <a:p>
            <a:pPr lvl="1"/>
            <a:r>
              <a:rPr lang="en-US" dirty="0"/>
              <a:t>Waste heat systems</a:t>
            </a:r>
          </a:p>
          <a:p>
            <a:pPr lvl="1"/>
            <a:r>
              <a:rPr lang="en-US" dirty="0"/>
              <a:t>Wind turbines</a:t>
            </a:r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F9025-35DC-1B4F-A535-D7FF98520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2204-F20C-3173-013C-BBF4D1215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7B47D-A1A7-8162-79D0-C991708FB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9118B0-0474-729B-2ACA-3E46557BD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775" y="2236754"/>
            <a:ext cx="4587736" cy="305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23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62052-C227-CB5E-B7EB-EB834F7FD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 Movers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AFAD6-0BE9-F409-C503-D292CB21E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Diesel Engines</a:t>
            </a:r>
          </a:p>
          <a:p>
            <a:pPr lvl="1"/>
            <a:r>
              <a:rPr lang="en-US" dirty="0"/>
              <a:t>Tend to be large and heavy</a:t>
            </a:r>
          </a:p>
          <a:p>
            <a:pPr lvl="2"/>
            <a:r>
              <a:rPr lang="en-US" dirty="0"/>
              <a:t>Usually located low in ship</a:t>
            </a:r>
          </a:p>
          <a:p>
            <a:pPr lvl="1"/>
            <a:r>
              <a:rPr lang="en-US" dirty="0"/>
              <a:t>Good fuel efficiency</a:t>
            </a:r>
          </a:p>
          <a:p>
            <a:pPr lvl="1"/>
            <a:r>
              <a:rPr lang="en-US" dirty="0"/>
              <a:t>Often used to satisfy endurance conditions</a:t>
            </a:r>
          </a:p>
          <a:p>
            <a:r>
              <a:rPr lang="en-US" dirty="0"/>
              <a:t>Gas Turbines</a:t>
            </a:r>
          </a:p>
          <a:p>
            <a:pPr lvl="1"/>
            <a:r>
              <a:rPr lang="en-US" dirty="0"/>
              <a:t>Smaller and lighter than diesel engines</a:t>
            </a:r>
          </a:p>
          <a:p>
            <a:pPr lvl="2"/>
            <a:r>
              <a:rPr lang="en-US" dirty="0"/>
              <a:t>Usually located low in ship, but may be located higher in ship.</a:t>
            </a:r>
          </a:p>
          <a:p>
            <a:pPr lvl="1"/>
            <a:r>
              <a:rPr lang="en-US" dirty="0"/>
              <a:t>Not as good fuel efficiency as diesel engines</a:t>
            </a:r>
          </a:p>
          <a:p>
            <a:pPr lvl="1"/>
            <a:r>
              <a:rPr lang="en-US" dirty="0"/>
              <a:t>May be used to achieve sustained speed conditions</a:t>
            </a:r>
          </a:p>
          <a:p>
            <a:pPr lvl="2"/>
            <a:r>
              <a:rPr lang="en-US" dirty="0"/>
              <a:t>If significantly higher power levels than endurance conditions</a:t>
            </a:r>
          </a:p>
          <a:p>
            <a:pPr lvl="1"/>
            <a:r>
              <a:rPr lang="en-US" dirty="0"/>
              <a:t>May employ reduction gear to reduce high shaft speed of gas turbine (&gt;3000 rpm)  to 1800 rpm to enable use of 4 pole synchronous generator for 60 Hz operation.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5AAE9-95B3-92AF-61FB-D2D78F31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0250E-9884-A864-2769-D7FF07CE1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5376C-4922-FE43-4369-1E0C16E2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74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E61F9-EA2A-831E-9187-A593E7501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 Set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4E16E-80DC-7CF3-9751-D3A4F421E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6356684" cy="498475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Engine (prime mover)</a:t>
            </a:r>
          </a:p>
          <a:p>
            <a:pPr lvl="1"/>
            <a:r>
              <a:rPr lang="en-US" dirty="0"/>
              <a:t>Diesel or Gas Turbine typical.</a:t>
            </a:r>
          </a:p>
          <a:p>
            <a:r>
              <a:rPr lang="en-US" dirty="0"/>
              <a:t>Synchronous generator</a:t>
            </a:r>
          </a:p>
          <a:p>
            <a:pPr lvl="1"/>
            <a:r>
              <a:rPr lang="en-US" dirty="0"/>
              <a:t>For 60 Hz output, RPM is a sub-multiple of 3600 </a:t>
            </a:r>
            <a:br>
              <a:rPr lang="en-US" dirty="0"/>
            </a:br>
            <a:r>
              <a:rPr lang="en-US" dirty="0"/>
              <a:t>(1800 and 1200 rpm are common).</a:t>
            </a:r>
          </a:p>
          <a:p>
            <a:pPr lvl="2"/>
            <a:r>
              <a:rPr lang="en-US" dirty="0"/>
              <a:t>May require gearbox for gas turbine</a:t>
            </a:r>
          </a:p>
          <a:p>
            <a:pPr lvl="1"/>
            <a:r>
              <a:rPr lang="en-US" dirty="0"/>
              <a:t>Higher frequency (200 to 300 Hz) output desirable for direct conversion to </a:t>
            </a:r>
            <a:r>
              <a:rPr lang="en-US" dirty="0" err="1"/>
              <a:t>d.c.</a:t>
            </a:r>
            <a:endParaRPr lang="en-US" dirty="0"/>
          </a:p>
          <a:p>
            <a:r>
              <a:rPr lang="en-US" dirty="0"/>
              <a:t>Subbase</a:t>
            </a:r>
          </a:p>
          <a:p>
            <a:pPr lvl="1"/>
            <a:r>
              <a:rPr lang="en-US" dirty="0"/>
              <a:t>Rigid structure for other components.</a:t>
            </a:r>
          </a:p>
          <a:p>
            <a:pPr lvl="1"/>
            <a:r>
              <a:rPr lang="en-US" dirty="0"/>
              <a:t>Enable construction, alignment and testing before installation.</a:t>
            </a:r>
          </a:p>
          <a:p>
            <a:r>
              <a:rPr lang="en-US" dirty="0"/>
              <a:t>Voltage regulator</a:t>
            </a:r>
          </a:p>
          <a:p>
            <a:pPr lvl="1"/>
            <a:r>
              <a:rPr lang="en-US" dirty="0"/>
              <a:t>Controls excitation current in the field winding of the synchronous generator to regulate the output voltage.</a:t>
            </a:r>
          </a:p>
          <a:p>
            <a:r>
              <a:rPr lang="en-US" dirty="0"/>
              <a:t>Speed governor</a:t>
            </a:r>
          </a:p>
          <a:p>
            <a:pPr lvl="1"/>
            <a:r>
              <a:rPr lang="en-US" dirty="0"/>
              <a:t>Regulates the shaft speed of the prime mover and generator by controlling the fuel rate into the prime mover.</a:t>
            </a:r>
          </a:p>
          <a:p>
            <a:r>
              <a:rPr lang="en-US" dirty="0"/>
              <a:t>Starter</a:t>
            </a:r>
          </a:p>
          <a:p>
            <a:pPr lvl="1"/>
            <a:r>
              <a:rPr lang="en-US" dirty="0"/>
              <a:t>Provides the mechanical means to start the engine.</a:t>
            </a:r>
          </a:p>
          <a:p>
            <a:pPr lvl="1"/>
            <a:r>
              <a:rPr lang="en-US" dirty="0"/>
              <a:t>Example technologies include air motors and electrical motors.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63CA0-0AD6-EE91-CEEF-7618956D0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35848-ACDF-BE56-79AD-66F757C5B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FD377-FD92-43EE-F7D5-8E38F27C5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C01E93-E107-3189-BF4C-710A055CD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775" y="2236754"/>
            <a:ext cx="4587736" cy="305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18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A1ADB-92C2-48DC-E0B1-549FF8D8F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E3780-F6AB-19A2-DA97-FE6F31CDA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 Set Components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EC928-62DE-D4FA-BEBE-54D0FF32E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95662"/>
            <a:ext cx="6621379" cy="496068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Air Intakes and exhaust</a:t>
            </a:r>
          </a:p>
          <a:p>
            <a:pPr lvl="1"/>
            <a:r>
              <a:rPr lang="en-US" dirty="0"/>
              <a:t>Air intakes provide combustion air and cooling air.</a:t>
            </a:r>
          </a:p>
          <a:p>
            <a:pPr lvl="2"/>
            <a:r>
              <a:rPr lang="en-US" dirty="0"/>
              <a:t>Can include a cooling air fan.</a:t>
            </a:r>
          </a:p>
          <a:p>
            <a:pPr lvl="1"/>
            <a:r>
              <a:rPr lang="en-US" dirty="0"/>
              <a:t>Exhaust conveys combustion products and heated air to the exterior of the ship.</a:t>
            </a:r>
          </a:p>
          <a:p>
            <a:r>
              <a:rPr lang="en-US" dirty="0"/>
              <a:t>Fuel system</a:t>
            </a:r>
          </a:p>
          <a:p>
            <a:pPr lvl="1"/>
            <a:r>
              <a:rPr lang="en-US" dirty="0"/>
              <a:t>Day / Service Tank.</a:t>
            </a:r>
          </a:p>
          <a:p>
            <a:pPr lvl="1"/>
            <a:r>
              <a:rPr lang="en-US" dirty="0"/>
              <a:t>Filters and water separators.</a:t>
            </a:r>
          </a:p>
          <a:p>
            <a:pPr lvl="1"/>
            <a:r>
              <a:rPr lang="en-US" dirty="0"/>
              <a:t>Fuel pumps.</a:t>
            </a:r>
          </a:p>
          <a:p>
            <a:r>
              <a:rPr lang="en-US" dirty="0"/>
              <a:t>Cooling system</a:t>
            </a:r>
          </a:p>
          <a:p>
            <a:pPr lvl="1"/>
            <a:r>
              <a:rPr lang="en-US" dirty="0"/>
              <a:t>Engines are typically cooled by oil or fresh water (with glycol).</a:t>
            </a:r>
          </a:p>
          <a:p>
            <a:pPr lvl="2"/>
            <a:r>
              <a:rPr lang="en-US" dirty="0"/>
              <a:t>Seawater – oil or Seawater-freshwater heat exchanger transfers heat to the exterior of the ship.</a:t>
            </a:r>
          </a:p>
          <a:p>
            <a:pPr lvl="1"/>
            <a:r>
              <a:rPr lang="en-US" dirty="0"/>
              <a:t>Generators often Totally Enclosed Water –  Air cooled (TEWAC).</a:t>
            </a:r>
          </a:p>
          <a:p>
            <a:pPr lvl="2"/>
            <a:r>
              <a:rPr lang="en-US" dirty="0"/>
              <a:t>Air cools the generator.</a:t>
            </a:r>
          </a:p>
          <a:p>
            <a:pPr lvl="2"/>
            <a:r>
              <a:rPr lang="en-US" dirty="0"/>
              <a:t>Seawater – air heat exchanger cools the air.</a:t>
            </a:r>
          </a:p>
          <a:p>
            <a:r>
              <a:rPr lang="en-US" dirty="0"/>
              <a:t>Monitoring and Control System</a:t>
            </a:r>
          </a:p>
          <a:p>
            <a:pPr lvl="1"/>
            <a:r>
              <a:rPr lang="en-US" dirty="0"/>
              <a:t>Coordinates generator set components.</a:t>
            </a:r>
          </a:p>
          <a:p>
            <a:pPr lvl="1"/>
            <a:r>
              <a:rPr lang="en-US" dirty="0"/>
              <a:t>Communicates with external systems.</a:t>
            </a:r>
          </a:p>
          <a:p>
            <a:r>
              <a:rPr lang="en-US" dirty="0"/>
              <a:t>Rectifier (</a:t>
            </a:r>
            <a:r>
              <a:rPr lang="en-US" dirty="0" err="1"/>
              <a:t>d.c.</a:t>
            </a:r>
            <a:r>
              <a:rPr lang="en-US" dirty="0"/>
              <a:t> output only)</a:t>
            </a:r>
          </a:p>
          <a:p>
            <a:pPr lvl="1"/>
            <a:r>
              <a:rPr lang="en-US" dirty="0"/>
              <a:t>Creates </a:t>
            </a:r>
            <a:r>
              <a:rPr lang="en-US" dirty="0" err="1"/>
              <a:t>d.c.</a:t>
            </a:r>
            <a:r>
              <a:rPr lang="en-US" dirty="0"/>
              <a:t> voltage for integration into </a:t>
            </a:r>
            <a:r>
              <a:rPr lang="en-US" dirty="0" err="1"/>
              <a:t>d.c.</a:t>
            </a:r>
            <a:r>
              <a:rPr lang="en-US" dirty="0"/>
              <a:t> power systems.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1FF3D-B0B3-2718-2B32-E5DC8E4D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0C0E9-C2A9-F0B2-58E9-62E019E01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8B4F9-950B-0CAA-3801-9051BA4DC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0CF5DE-DF8E-9E0A-9A55-9C65B20CA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78" y="2347434"/>
            <a:ext cx="4587736" cy="305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45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4996A-8113-378F-44CB-ADEAB9B21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9A339-3BA6-3AF9-90D8-2AC52725B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011"/>
            <a:ext cx="10515600" cy="4648952"/>
          </a:xfrm>
        </p:spPr>
        <p:txBody>
          <a:bodyPr>
            <a:normAutofit/>
          </a:bodyPr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Clean exhaust – reduce or eliminate NO</a:t>
            </a:r>
            <a:r>
              <a:rPr lang="en-US" baseline="-25000" dirty="0"/>
              <a:t>X</a:t>
            </a:r>
            <a:r>
              <a:rPr lang="en-US" dirty="0"/>
              <a:t>,  CO</a:t>
            </a:r>
            <a:r>
              <a:rPr lang="en-US" baseline="-25000" dirty="0"/>
              <a:t>2</a:t>
            </a:r>
            <a:r>
              <a:rPr lang="en-US" dirty="0"/>
              <a:t>, SO</a:t>
            </a:r>
            <a:r>
              <a:rPr lang="en-US" baseline="-25000" dirty="0"/>
              <a:t>X</a:t>
            </a:r>
            <a:r>
              <a:rPr lang="en-US" dirty="0"/>
              <a:t>, and particulate emissions</a:t>
            </a:r>
          </a:p>
          <a:p>
            <a:pPr lvl="1"/>
            <a:r>
              <a:rPr lang="en-US" dirty="0"/>
              <a:t>High efficiency</a:t>
            </a:r>
          </a:p>
          <a:p>
            <a:pPr lvl="1"/>
            <a:r>
              <a:rPr lang="en-US" dirty="0"/>
              <a:t>Modularity</a:t>
            </a:r>
          </a:p>
          <a:p>
            <a:pPr lvl="1"/>
            <a:r>
              <a:rPr lang="en-US" dirty="0"/>
              <a:t>Low noise and vibration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Traditional fuels (F76 or MGO) cannot be directly used – must be reformed</a:t>
            </a:r>
          </a:p>
          <a:p>
            <a:pPr lvl="1"/>
            <a:r>
              <a:rPr lang="en-US" dirty="0"/>
              <a:t>Slow dynamic response to transients</a:t>
            </a:r>
          </a:p>
          <a:p>
            <a:pPr lvl="2"/>
            <a:r>
              <a:rPr lang="en-US" dirty="0"/>
              <a:t>Usually require additional energy storage to support required dynamics</a:t>
            </a:r>
          </a:p>
          <a:p>
            <a:pPr lvl="1"/>
            <a:r>
              <a:rPr lang="en-US" dirty="0"/>
              <a:t>Limited industrial base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9D34-58D1-EDDF-2D15-92F829FE5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F71DC-33CC-EAC5-ACCA-3F0A27332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B5CF0-B766-1311-664D-43538CE67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73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28380-EA92-06D7-3427-452D789C9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 Cell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C0F0D-AD9D-A0B8-F3C6-B622571C8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55895" cy="4351338"/>
          </a:xfrm>
        </p:spPr>
        <p:txBody>
          <a:bodyPr/>
          <a:lstStyle/>
          <a:p>
            <a:r>
              <a:rPr lang="en-US" dirty="0"/>
              <a:t>Fuel cell stack</a:t>
            </a:r>
          </a:p>
          <a:p>
            <a:r>
              <a:rPr lang="en-US" dirty="0"/>
              <a:t>Power converter</a:t>
            </a:r>
          </a:p>
          <a:p>
            <a:r>
              <a:rPr lang="en-US" dirty="0"/>
              <a:t>Fuel reformer</a:t>
            </a:r>
          </a:p>
          <a:p>
            <a:r>
              <a:rPr lang="en-US" dirty="0"/>
              <a:t>Supply air</a:t>
            </a:r>
          </a:p>
          <a:p>
            <a:r>
              <a:rPr lang="en-US" dirty="0"/>
              <a:t>Temperature and humidity control</a:t>
            </a:r>
          </a:p>
          <a:p>
            <a:r>
              <a:rPr lang="en-US" dirty="0"/>
              <a:t>Exhaust system</a:t>
            </a:r>
          </a:p>
          <a:p>
            <a:r>
              <a:rPr lang="en-US" dirty="0"/>
              <a:t>Monitoring and control system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E82F6-A610-6240-1E27-292914248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C1430-9E90-AB3A-FFA5-4EA39673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D2556-0860-45AE-461C-2FB496962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050952-C7EF-C5F2-23C4-100008187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458" y="2329314"/>
            <a:ext cx="5210425" cy="276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31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D5D35-3771-F51A-A12F-201CECCF4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Photovoltaic Systems (Solar Panels)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FE888-D353-8DC1-1D8D-7915D6B89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46821" cy="4351338"/>
          </a:xfrm>
        </p:spPr>
        <p:txBody>
          <a:bodyPr/>
          <a:lstStyle/>
          <a:p>
            <a:r>
              <a:rPr lang="en-US" dirty="0"/>
              <a:t>Convert light directly into electricity</a:t>
            </a:r>
          </a:p>
          <a:p>
            <a:r>
              <a:rPr lang="en-US" dirty="0"/>
              <a:t>Amount of power and energy produced is usually not large</a:t>
            </a:r>
          </a:p>
          <a:p>
            <a:pPr lvl="1"/>
            <a:r>
              <a:rPr lang="en-US" dirty="0"/>
              <a:t>Augment, rather than replace other sources of power and energy</a:t>
            </a:r>
          </a:p>
          <a:p>
            <a:pPr lvl="1"/>
            <a:r>
              <a:rPr lang="en-US" dirty="0"/>
              <a:t>Special purposes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0E996-FF6C-8575-10BC-EE6C75A38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20273-3EE5-1082-A84E-4C6D86AD1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6F8F4-B24E-D5AE-32C8-32F212456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0F0BCC-C18C-119B-DC54-42B1D60BA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736" y="1555750"/>
            <a:ext cx="3961616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835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5272</TotalTime>
  <Words>1439</Words>
  <Application>Microsoft Office PowerPoint</Application>
  <PresentationFormat>Widescreen</PresentationFormat>
  <Paragraphs>211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1_Office Theme</vt:lpstr>
      <vt:lpstr>Power Generation Shipboard Power System Fundamentals  Revision of 7 January 2026</vt:lpstr>
      <vt:lpstr>Essential Questions</vt:lpstr>
      <vt:lpstr>Introduction</vt:lpstr>
      <vt:lpstr>Prime Movers</vt:lpstr>
      <vt:lpstr>Generator Set Components</vt:lpstr>
      <vt:lpstr>Generator Set Components (Continued)</vt:lpstr>
      <vt:lpstr>Fuel Cells</vt:lpstr>
      <vt:lpstr>Fuel Cell Components</vt:lpstr>
      <vt:lpstr>Photovoltaic Systems (Solar Panels)</vt:lpstr>
      <vt:lpstr>Photovoltaic System Components</vt:lpstr>
      <vt:lpstr>Fuel</vt:lpstr>
      <vt:lpstr>Fuel (Continued)</vt:lpstr>
      <vt:lpstr>Specific Fuel Consumption (SFC) vs Fuel Rate</vt:lpstr>
      <vt:lpstr>Gas turbine engine map - sfc curve – fuel rate curve</vt:lpstr>
      <vt:lpstr>Diesel engine map – sfc curve – fuel rate curve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Generation</dc:title>
  <dc:creator>Norbert Doerry</dc:creator>
  <cp:lastModifiedBy>Norbert Doerry</cp:lastModifiedBy>
  <cp:revision>70</cp:revision>
  <dcterms:created xsi:type="dcterms:W3CDTF">2025-04-03T12:58:23Z</dcterms:created>
  <dcterms:modified xsi:type="dcterms:W3CDTF">2026-01-07T14:53:00Z</dcterms:modified>
</cp:coreProperties>
</file>